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0" r:id="rId3"/>
    <p:sldId id="259" r:id="rId4"/>
    <p:sldId id="262" r:id="rId5"/>
    <p:sldId id="264" r:id="rId6"/>
    <p:sldId id="268" r:id="rId7"/>
    <p:sldId id="258" r:id="rId8"/>
    <p:sldId id="261" r:id="rId9"/>
    <p:sldId id="269" r:id="rId10"/>
    <p:sldId id="271" r:id="rId11"/>
    <p:sldId id="272" r:id="rId12"/>
    <p:sldId id="267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0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0" autoAdjust="0"/>
  </p:normalViewPr>
  <p:slideViewPr>
    <p:cSldViewPr snapToGrid="0">
      <p:cViewPr varScale="1">
        <p:scale>
          <a:sx n="67" d="100"/>
          <a:sy n="67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4A783E4-D9C6-446F-A5D1-88BE71D64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78E8B-9D73-4210-B3C8-777E60099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A88D-21B8-4C66-AFD7-80FE031B6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1C335-0223-4072-9A9A-CC3CB8669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B3C97D-0A97-4857-BDEE-139BF9D1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A423A7-2ECF-41F3-A339-4393F437D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3FB147-A804-4F1A-9E0D-12F91C806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569175-647E-4631-8E73-A7F25161D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6372-1863-4387-9002-DD32DBF57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8E3C47-F47F-4E1B-8B09-4EAE71080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308801B-A926-4C6F-8B00-A9C93F54E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6BFC2F6-12A3-4E3B-9936-FC4DA4B0A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6" r:id="rId2"/>
    <p:sldLayoutId id="2147483721" r:id="rId3"/>
    <p:sldLayoutId id="2147483722" r:id="rId4"/>
    <p:sldLayoutId id="2147483723" r:id="rId5"/>
    <p:sldLayoutId id="2147483724" r:id="rId6"/>
    <p:sldLayoutId id="2147483717" r:id="rId7"/>
    <p:sldLayoutId id="2147483725" r:id="rId8"/>
    <p:sldLayoutId id="2147483726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giving.org/pdf/coalitions/VA_Caregiver_Guide.pd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114800" y="3962400"/>
            <a:ext cx="502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Lucida Calligraphy" pitchFamily="66" charset="0"/>
              </a:rPr>
              <a:t>Education,  Advocacy,  Resources</a:t>
            </a:r>
          </a:p>
        </p:txBody>
      </p:sp>
      <p:pic>
        <p:nvPicPr>
          <p:cNvPr id="4" name="Picture 3" descr="VCC_Logo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990600"/>
            <a:ext cx="5406496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Regular updates provided by state and local government officials to coalition members on legislation and proposals related to family caregivers. 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Ongoing education to membership on research participation opportunities through Virginia universities on topics related to family </a:t>
            </a:r>
            <a:r>
              <a:rPr lang="en-US" sz="1800" dirty="0" err="1" smtClean="0"/>
              <a:t>caregiving</a:t>
            </a:r>
            <a:r>
              <a:rPr lang="en-US" sz="1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In partnership with DARS and ARCH National Respite Network and Resource Center, VCC conducted Lifespan Respite Summit resulting in a proposal and subsequent award of Lifespan Respite Grant.</a:t>
            </a:r>
          </a:p>
          <a:p>
            <a:pPr algn="ctr"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Ongoing support to DARS for Virginia Lifespan Respite Voucher Program providing up to $400 reimbursement for respite care services to individual caregivers.  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/>
            <a:r>
              <a:rPr lang="en-US" sz="1800" dirty="0" smtClean="0"/>
              <a:t>Promotion of Family Caregiver month/day activities across the state.</a:t>
            </a:r>
          </a:p>
        </p:txBody>
      </p:sp>
      <p:pic>
        <p:nvPicPr>
          <p:cNvPr id="3" name="Picture 2" descr="Virginia Department for Aging and Rehabilitative Servic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352800"/>
            <a:ext cx="1905000" cy="101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352800"/>
            <a:ext cx="1628775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Process 22"/>
          <p:cNvSpPr/>
          <p:nvPr/>
        </p:nvSpPr>
        <p:spPr>
          <a:xfrm rot="1521541">
            <a:off x="223924" y="4428345"/>
            <a:ext cx="4483759" cy="422789"/>
          </a:xfrm>
          <a:prstGeom prst="flowChartProcess">
            <a:avLst/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CC_Logo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41642"/>
            <a:ext cx="3657600" cy="190738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6019800" y="668591"/>
            <a:ext cx="2829232" cy="422789"/>
          </a:xfrm>
          <a:prstGeom prst="flowChartProcess">
            <a:avLst/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282678" y="645459"/>
            <a:ext cx="2362200" cy="450837"/>
          </a:xfrm>
          <a:prstGeom prst="flowChartProcess">
            <a:avLst/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 rot="1521541">
            <a:off x="178034" y="1534031"/>
            <a:ext cx="4007667" cy="422789"/>
          </a:xfrm>
          <a:prstGeom prst="flowChartProcess">
            <a:avLst/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 rot="20592638">
            <a:off x="199948" y="2922912"/>
            <a:ext cx="3712215" cy="422789"/>
          </a:xfrm>
          <a:prstGeom prst="flowChartProcess">
            <a:avLst/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0100000">
            <a:off x="4828381" y="1560095"/>
            <a:ext cx="4114821" cy="422789"/>
          </a:xfrm>
          <a:prstGeom prst="flowChartProcess">
            <a:avLst/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 rot="1020000">
            <a:off x="5097121" y="2966233"/>
            <a:ext cx="3712215" cy="422789"/>
          </a:xfrm>
          <a:prstGeom prst="flowChartProcess">
            <a:avLst/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3123" y="676275"/>
            <a:ext cx="225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Caregivers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529542">
            <a:off x="692194" y="1646671"/>
            <a:ext cx="340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Virginia’s Area Agencies on Aging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506176">
            <a:off x="51409" y="4368505"/>
            <a:ext cx="468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Department of Aging and Rehabilitative Services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100000">
            <a:off x="5437666" y="1570465"/>
            <a:ext cx="287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Hospice Organizations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9524" y="700856"/>
            <a:ext cx="305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Health Systems ∙ Universities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0620673">
            <a:off x="801744" y="2879242"/>
            <a:ext cx="292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Faith-based Organizations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20000">
            <a:off x="5138963" y="2983273"/>
            <a:ext cx="351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Adult Day Programs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 rot="20100000">
            <a:off x="5197522" y="4267130"/>
            <a:ext cx="3546692" cy="422789"/>
          </a:xfrm>
          <a:prstGeom prst="flowChartProcess">
            <a:avLst/>
          </a:prstGeom>
          <a:solidFill>
            <a:srgbClr val="7170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20100000">
            <a:off x="5237521" y="4348382"/>
            <a:ext cx="3222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Centers for Independent Living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2"/>
          <p:cNvSpPr>
            <a:spLocks noGrp="1" noChangeArrowheads="1"/>
          </p:cNvSpPr>
          <p:nvPr>
            <p:ph type="title"/>
          </p:nvPr>
        </p:nvSpPr>
        <p:spPr>
          <a:xfrm>
            <a:off x="3400426" y="5867061"/>
            <a:ext cx="554355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Lucida Calligraphy" pitchFamily="66" charset="0"/>
              </a:rPr>
              <a:t>Our ribbon of support.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Lucida Calligraphy" pitchFamily="66" charset="0"/>
              </a:rPr>
              <a:t>. 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38600"/>
            <a:ext cx="8229600" cy="2286000"/>
          </a:xfrm>
        </p:spPr>
        <p:txBody>
          <a:bodyPr>
            <a:normAutofit fontScale="700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dirty="0" smtClean="0"/>
              <a:t>We invite caregivers, not-for profit and for profit organizations, colleges and universities, local and state agencies, businesses to attend our meetings, give presentations about your services and become members.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dirty="0" smtClean="0"/>
              <a:t>With your help we will continue the work of valuing, respecting and supporting caregivers across the Commonwealth of Virginia. 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</p:txBody>
      </p:sp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Lucida Calligraphy" pitchFamily="66" charset="0"/>
              </a:rPr>
              <a:t>Benefits for members. . .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33400" y="990600"/>
            <a:ext cx="7848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 algn="ctr" eaLnBrk="1" hangingPunct="1">
              <a:buFont typeface="Wingdings" pitchFamily="2" charset="2"/>
              <a:buChar char="§"/>
            </a:pPr>
            <a:r>
              <a:rPr lang="en-US" sz="2000"/>
              <a:t>Free Membership and participation</a:t>
            </a:r>
          </a:p>
          <a:p>
            <a:pPr marL="365125" indent="-255588" algn="ctr" eaLnBrk="1" hangingPunct="1">
              <a:buFont typeface="Wingdings" pitchFamily="2" charset="2"/>
              <a:buChar char="§"/>
            </a:pPr>
            <a:r>
              <a:rPr lang="en-US" sz="2000"/>
              <a:t>Interdisciplinary collaboration</a:t>
            </a:r>
          </a:p>
          <a:p>
            <a:pPr marL="365125" indent="-255588" algn="ctr" eaLnBrk="1" hangingPunct="1">
              <a:buFont typeface="Wingdings" pitchFamily="2" charset="2"/>
              <a:buChar char="§"/>
            </a:pPr>
            <a:r>
              <a:rPr lang="en-US" sz="2000"/>
              <a:t>Education and Advocacy</a:t>
            </a:r>
          </a:p>
          <a:p>
            <a:pPr marL="365125" indent="-255588" algn="ctr" eaLnBrk="1" hangingPunct="1">
              <a:buFont typeface="Wingdings" pitchFamily="2" charset="2"/>
              <a:buChar char="§"/>
            </a:pPr>
            <a:r>
              <a:rPr lang="en-US" sz="2000"/>
              <a:t>Information about statewide legislation</a:t>
            </a:r>
          </a:p>
          <a:p>
            <a:pPr marL="365125" indent="-255588" algn="ctr" eaLnBrk="1" hangingPunct="1">
              <a:buFont typeface="Wingdings" pitchFamily="2" charset="2"/>
              <a:buChar char="§"/>
            </a:pPr>
            <a:r>
              <a:rPr lang="en-US" sz="2000"/>
              <a:t>Networking</a:t>
            </a:r>
          </a:p>
          <a:p>
            <a:pPr marL="365125" indent="-255588" algn="ctr" eaLnBrk="1" hangingPunct="1">
              <a:buFont typeface="Wingdings" pitchFamily="2" charset="2"/>
              <a:buChar char="§"/>
            </a:pPr>
            <a:r>
              <a:rPr lang="en-US" sz="2000"/>
              <a:t>Updates on local, regional and statewide Programs and Resources</a:t>
            </a:r>
          </a:p>
          <a:p>
            <a:pPr marL="365125" indent="-255588" algn="ctr" eaLnBrk="1" hangingPunct="1">
              <a:buFont typeface="Wingdings" pitchFamily="2" charset="2"/>
              <a:buChar char="§"/>
            </a:pPr>
            <a:r>
              <a:rPr lang="en-US" sz="2000"/>
              <a:t>Research Participation</a:t>
            </a:r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533400" y="3581400"/>
            <a:ext cx="8229600" cy="6096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Calligraphy" pitchFamily="66" charset="0"/>
                <a:ea typeface="+mj-ea"/>
                <a:cs typeface="+mj-cs"/>
              </a:rPr>
              <a:t>VCC Needs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8229600" cy="3276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Meetings are the Third Thursday of Every other month.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For Video Conferencing location in your area contact:  # 804-662-9340 or Email:  Ellen.Nau@dars.virginia.gov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" name="Picture 3" descr="VCC_Logo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81000"/>
            <a:ext cx="4038600" cy="2106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is one of over 50 organizations across </a:t>
            </a:r>
            <a:r>
              <a:rPr lang="en-US" sz="2400" dirty="0"/>
              <a:t>the Nation </a:t>
            </a:r>
            <a:r>
              <a:rPr lang="en-US" sz="2400" dirty="0" smtClean="0"/>
              <a:t>focused on meeting </a:t>
            </a:r>
            <a:r>
              <a:rPr lang="en-US" sz="2400" dirty="0"/>
              <a:t>the </a:t>
            </a:r>
            <a:r>
              <a:rPr lang="en-US" sz="2400" dirty="0" smtClean="0"/>
              <a:t>growing needs </a:t>
            </a:r>
            <a:r>
              <a:rPr lang="en-US" sz="2400" dirty="0"/>
              <a:t>of </a:t>
            </a:r>
            <a:r>
              <a:rPr lang="en-US" sz="2400" dirty="0" smtClean="0"/>
              <a:t>family caregivers. 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started in 2004 and continues to grow with membership across the Commonwealth, attending meetings every other month using video conference technology.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participation is made up of public, private and non-profit organizations, universities and individual caregivers.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4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/>
          </a:p>
        </p:txBody>
      </p:sp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Lucida Calligraphy" pitchFamily="66" charset="0"/>
              </a:rPr>
              <a:t>Virginia Caregiver Coalition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ucida Calligraphy" pitchFamily="66" charset="0"/>
              </a:rPr>
              <a:t>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ucida Calligraphy" pitchFamily="66" charset="0"/>
              </a:rPr>
              <a:t>. .</a:t>
            </a:r>
          </a:p>
        </p:txBody>
      </p:sp>
      <p:pic>
        <p:nvPicPr>
          <p:cNvPr id="5" name="Picture 4" descr="VCC_Logo_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5486400"/>
            <a:ext cx="2380177" cy="1241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smtClean="0"/>
              <a:t>VCC is working passionately to improve the experience of caregiving across the lifespan through education, advocacy and access to resources.</a:t>
            </a:r>
          </a:p>
          <a:p>
            <a:pPr eaLnBrk="1" hangingPunct="1"/>
            <a:endParaRPr lang="en-US" smtClean="0"/>
          </a:p>
        </p:txBody>
      </p:sp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ucida Calligraphy" pitchFamily="66" charset="0"/>
              </a:rPr>
              <a:t>Our Mission. 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ucida Calligraphy" pitchFamily="66" charset="0"/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>
          <a:xfrm>
            <a:off x="457200" y="3200400"/>
            <a:ext cx="8229600" cy="685800"/>
          </a:xfrm>
          <a:prstGeom prst="rect">
            <a:avLst/>
          </a:prstGeom>
        </p:spPr>
        <p:txBody>
          <a:bodyPr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Calligraphy" pitchFamily="66" charset="0"/>
                <a:ea typeface="+mj-ea"/>
                <a:cs typeface="+mj-cs"/>
              </a:rPr>
              <a:t>Our Vision. .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886200"/>
            <a:ext cx="76962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All Virginia caregivers are valued,   respected, and supported and will have easy access to information, education and services.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624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Virginia’s caregivers are 1.7 million strong and growing.  They are the unsung real-life heroes and heroines providing over a million hours of care to loved ones – of all ages – who are chronically ill and/or disabled. Virginia’s caregivers help to keep parents, spouses, siblings and adult children in their homes and in their communities.  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According to the AARP (</a:t>
            </a:r>
            <a:r>
              <a:rPr lang="en-US" sz="2000" i="1" dirty="0" smtClean="0"/>
              <a:t>Valuing the Invaluable: 2011 Update), </a:t>
            </a:r>
            <a:r>
              <a:rPr lang="en-US" sz="2000" dirty="0" smtClean="0"/>
              <a:t>the monetary value of Virginia’s family caregivers’ assistance totals over 11 million dollars. The combined efforts of every family caregiver throughout the Commonwealth represents a huge investment in the long term care of Virginia’s most vulnerable citizens. 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Lucida Calligraphy" pitchFamily="66" charset="0"/>
              </a:rPr>
              <a:t>Who are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ucida Calligraphy" pitchFamily="66" charset="0"/>
              </a:rPr>
              <a:t>caregivers and why are they important?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2065001-R1-E014"/>
          <p:cNvPicPr>
            <a:picLocks noChangeAspect="1" noChangeArrowheads="1"/>
          </p:cNvPicPr>
          <p:nvPr/>
        </p:nvPicPr>
        <p:blipFill>
          <a:blip r:embed="rId2" cstate="print"/>
          <a:srcRect l="-7875" r="-7875"/>
          <a:stretch>
            <a:fillRect/>
          </a:stretch>
        </p:blipFill>
        <p:spPr bwMode="auto">
          <a:xfrm>
            <a:off x="4343400" y="2895600"/>
            <a:ext cx="43434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4572000" y="5334000"/>
            <a:ext cx="4191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Lucida Calligraphy" pitchFamily="66" charset="0"/>
              </a:rPr>
              <a:t>Caring for my Grandmother is the most rewarding, and the same time, the most stressful thing that I have ever encountered in my life.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304800"/>
            <a:ext cx="4648200" cy="2632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66%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 Caregivers are female.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62%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 Care Recipients are female with an average age of 61.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31%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 Caregivers have been caring for a loved one for 5 years or more.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457200" y="533400"/>
            <a:ext cx="2895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>
                <a:latin typeface="Lucida Calligraphy" pitchFamily="66" charset="0"/>
              </a:rPr>
              <a:t>It’s personal. . .</a:t>
            </a:r>
          </a:p>
        </p:txBody>
      </p:sp>
      <p:pic>
        <p:nvPicPr>
          <p:cNvPr id="13318" name="Picture 12" descr="http://www.corneliuslawoffice.com/wp-content/uploads/2011/01/special-nee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29146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2065001-R1-E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09800"/>
            <a:ext cx="38862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953000" y="5029200"/>
            <a:ext cx="4191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464646"/>
                </a:solidFill>
                <a:latin typeface="Lucida Calligraphy" pitchFamily="66" charset="0"/>
                <a:ea typeface="+mj-ea"/>
                <a:cs typeface="+mj-cs"/>
              </a:rPr>
              <a:t>We care because we love.”  Donna and her son, Mike </a:t>
            </a:r>
            <a:endParaRPr lang="en-US" sz="1600" dirty="0">
              <a:latin typeface="Lucida Calligraphy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429000"/>
            <a:ext cx="44958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verage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age of Caregiver is 48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pPr algn="ctr">
              <a:defRPr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14%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 caregivers are caring for an adult 18-49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pPr algn="ctr">
              <a:defRPr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34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%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 Caregivers take care of 2 or more people. 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14%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are caring for a child under age 18.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Calligraphy" pitchFamily="66" charset="0"/>
                <a:ea typeface="+mj-ea"/>
                <a:cs typeface="+mj-cs"/>
              </a:rPr>
              <a:t>We will all be Caregivers or Care Recipients one day!</a:t>
            </a:r>
          </a:p>
        </p:txBody>
      </p:sp>
      <p:pic>
        <p:nvPicPr>
          <p:cNvPr id="14342" name="Picture 6" descr="Julie Winokur feeds her father Herbie."/>
          <p:cNvPicPr>
            <a:picLocks noChangeAspect="1" noChangeArrowheads="1"/>
          </p:cNvPicPr>
          <p:nvPr/>
        </p:nvPicPr>
        <p:blipFill>
          <a:blip r:embed="rId3" cstate="print">
            <a:lum bright="53000" contrast="33000"/>
          </a:blip>
          <a:srcRect/>
          <a:stretch>
            <a:fillRect/>
          </a:stretch>
        </p:blipFill>
        <p:spPr bwMode="auto">
          <a:xfrm>
            <a:off x="457200" y="914400"/>
            <a:ext cx="38401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tateregions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741863"/>
            <a:ext cx="4038600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157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At it’s core VCC is a diverse and active community of caregivers and providers who meet every other month for networking, training, education, project brainstorming and resource sharing.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Presenters include researchers, physicians, professionals, agency representatives, and caregivers themselves all educating on a wide array of timely and important topics that can benefit caregivers and those providing services to caregivers.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Presentations are video-</a:t>
            </a:r>
            <a:r>
              <a:rPr lang="en-US" sz="2000" dirty="0" err="1" smtClean="0"/>
              <a:t>conferenced</a:t>
            </a:r>
            <a:r>
              <a:rPr lang="en-US" sz="2000" dirty="0" smtClean="0"/>
              <a:t> in real-time to multiple sites all over the state where professionals and caregivers alike are gathered and have the opportunity to participate with questions, comments and discussion.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Lucida Calligraphy" pitchFamily="66" charset="0"/>
              </a:rPr>
              <a:t>Education. . 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924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Lucida Calligraphy" pitchFamily="66" charset="0"/>
              </a:rPr>
              <a:t>Past Programs. . .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6781800" cy="5105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600" dirty="0" smtClean="0"/>
              <a:t>Ethical Decision making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dirty="0" smtClean="0"/>
              <a:t>Gadgets, Gizmos and Home Modifications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dirty="0" smtClean="0"/>
              <a:t>Elder Suicide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dirty="0" smtClean="0"/>
              <a:t>Medications and Aging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dirty="0" smtClean="0"/>
              <a:t>Caregiver Depression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dirty="0" smtClean="0"/>
              <a:t>Knowing When it’s Safe to Drive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dirty="0" smtClean="0"/>
              <a:t>Long Term care and Waiver programs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dirty="0" smtClean="0"/>
              <a:t>Benefits for Veterans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dirty="0" smtClean="0"/>
              <a:t>Living with a Spouse with Alzheimer’s Disease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dirty="0" smtClean="0"/>
              <a:t>Creating Successful Caregiver Programs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dirty="0" smtClean="0"/>
              <a:t>CPR, Artificial Feeding, Comfort Care and the Pt. with a Life-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sz="1600" dirty="0" smtClean="0"/>
              <a:t>                 Threatening Illness 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</p:txBody>
      </p:sp>
      <p:pic>
        <p:nvPicPr>
          <p:cNvPr id="16390" name="Picture 6" descr="C:\Documents and Settings\youngj4\Local Settings\Temporary Internet Files\Content.IE5\QI0C9DFE\MC90043637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343400"/>
            <a:ext cx="1714500" cy="1714500"/>
          </a:xfrm>
          <a:prstGeom prst="rect">
            <a:avLst/>
          </a:prstGeom>
          <a:noFill/>
        </p:spPr>
      </p:pic>
      <p:pic>
        <p:nvPicPr>
          <p:cNvPr id="16391" name="Picture 7" descr="C:\Documents and Settings\youngj4\Local Settings\Temporary Internet Files\Content.IE5\GONXEX17\MC90035043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133600"/>
            <a:ext cx="935525" cy="1813711"/>
          </a:xfrm>
          <a:prstGeom prst="rect">
            <a:avLst/>
          </a:prstGeom>
          <a:noFill/>
        </p:spPr>
      </p:pic>
      <p:pic>
        <p:nvPicPr>
          <p:cNvPr id="16394" name="Picture 10" descr="C:\Documents and Settings\youngj4\Local Settings\Temporary Internet Files\Content.IE5\5M7P6DDF\MC90044035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5179" y="2895600"/>
            <a:ext cx="2598821" cy="1371600"/>
          </a:xfrm>
          <a:prstGeom prst="rect">
            <a:avLst/>
          </a:prstGeom>
          <a:noFill/>
        </p:spPr>
      </p:pic>
      <p:pic>
        <p:nvPicPr>
          <p:cNvPr id="16396" name="Picture 12" descr="C:\Documents and Settings\youngj4\Local Settings\Temporary Internet Files\Content.IE5\5M7P6DDF\MC90005754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838200"/>
            <a:ext cx="1667866" cy="1825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Lucida Calligraphy" pitchFamily="66" charset="0"/>
              </a:rPr>
              <a:t>Advocacy and Resources in action. . 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5" name="Picture 4" descr="C:\Documents and Settings\youngj4\Local Settings\Temporary Internet Files\Content.IE5\GONXEX17\MP9004118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00200"/>
            <a:ext cx="2895600" cy="1891189"/>
          </a:xfrm>
          <a:prstGeom prst="rect">
            <a:avLst/>
          </a:prstGeom>
          <a:noFill/>
        </p:spPr>
      </p:pic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105400"/>
          </a:xfrm>
        </p:spPr>
        <p:txBody>
          <a:bodyPr/>
          <a:lstStyle/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dirty="0" smtClean="0"/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smtClean="0"/>
              <a:t>Accessibility to membership and participation available through statewide videoconferencing technology.</a:t>
            </a: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dirty="0" smtClean="0"/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smtClean="0"/>
              <a:t>Creation of caregiver picture exhibit at </a:t>
            </a:r>
          </a:p>
          <a:p>
            <a:pPr marL="365125" lvl="1" indent="-255588" eaLnBrk="1" hangingPunct="1">
              <a:spcBef>
                <a:spcPts val="400"/>
              </a:spcBef>
              <a:buSzPct val="68000"/>
              <a:buNone/>
            </a:pPr>
            <a:r>
              <a:rPr lang="en-US" sz="1800" dirty="0" smtClean="0"/>
              <a:t>    the Virginia General Assembly Session.</a:t>
            </a: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Verdana" pitchFamily="34" charset="0"/>
              <a:buNone/>
            </a:pPr>
            <a:endParaRPr lang="en-US" sz="1800" dirty="0" smtClean="0"/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smtClean="0"/>
              <a:t>Ongoing partnership with Virginia Navigator </a:t>
            </a:r>
          </a:p>
          <a:p>
            <a:pPr marL="365125" lvl="1" indent="-255588" eaLnBrk="1" hangingPunct="1">
              <a:spcBef>
                <a:spcPts val="400"/>
              </a:spcBef>
              <a:buSzPct val="68000"/>
              <a:buNone/>
            </a:pPr>
            <a:r>
              <a:rPr lang="en-US" sz="1800" dirty="0" smtClean="0"/>
              <a:t>    to provide online information regarding resources for family caregivers.</a:t>
            </a: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dirty="0" smtClean="0"/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dirty="0" smtClean="0"/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smtClean="0"/>
              <a:t>Training through the National Alliance for </a:t>
            </a:r>
            <a:r>
              <a:rPr lang="en-US" sz="1800" dirty="0" err="1" smtClean="0"/>
              <a:t>Caregiving</a:t>
            </a:r>
            <a:r>
              <a:rPr lang="en-US" sz="1800" dirty="0" smtClean="0"/>
              <a:t>.</a:t>
            </a: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dirty="0" smtClean="0"/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1800" dirty="0" smtClean="0"/>
              <a:t>VCC authored Taking Care, A Resource Guide for Caregivers (</a:t>
            </a:r>
            <a:r>
              <a:rPr lang="en-US" sz="1800" dirty="0" smtClean="0">
                <a:hlinkClick r:id="rId3"/>
              </a:rPr>
              <a:t>http://www.caregiving.org/pdf/coalitions/VA_Caregiver_Guide.pdf</a:t>
            </a:r>
            <a:r>
              <a:rPr lang="en-US" sz="1800" dirty="0" smtClean="0"/>
              <a:t>)</a:t>
            </a: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dirty="0" smtClean="0"/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dirty="0" smtClean="0"/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dirty="0" smtClean="0"/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</a:p>
        </p:txBody>
      </p:sp>
      <p:pic>
        <p:nvPicPr>
          <p:cNvPr id="6" name="Picture 5" descr="VA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810000"/>
            <a:ext cx="2438400" cy="72070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9">
      <a:dk1>
        <a:srgbClr val="464646"/>
      </a:dk1>
      <a:lt1>
        <a:sysClr val="window" lastClr="FFFFFF"/>
      </a:lt1>
      <a:dk2>
        <a:srgbClr val="464646"/>
      </a:dk2>
      <a:lt2>
        <a:srgbClr val="DEF5FA"/>
      </a:lt2>
      <a:accent1>
        <a:srgbClr val="BF311A"/>
      </a:accent1>
      <a:accent2>
        <a:srgbClr val="EE3124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0e571ce1-07d3-4480-bf75-fb9c6ac3b3af">Programs</Category>
    <PublishingExpirationDate xmlns="http://schemas.microsoft.com/sharepoint/v3" xsi:nil="true"/>
    <PublishingStartDate xmlns="http://schemas.microsoft.com/sharepoint/v3" xsi:nil="true"/>
    <_dlc_DocId xmlns="89461f00-0b74-46d7-ba90-7a84aa4e2ee4">NKAHMF2WWKTP-54631402-1199</_dlc_DocId>
    <_dlc_DocIdUrl xmlns="89461f00-0b74-46d7-ba90-7a84aa4e2ee4">
      <Url>https://sharepoint.wwrc.net/VDAproviders/_layouts/15/DocIdRedir.aspx?ID=NKAHMF2WWKTP-54631402-1199</Url>
      <Description>NKAHMF2WWKTP-54631402-1199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DE212D3F45D94490B095331D3AB7AC" ma:contentTypeVersion="8" ma:contentTypeDescription="Create a new document." ma:contentTypeScope="" ma:versionID="93ab4c05ac6cb2231816005f18592838">
  <xsd:schema xmlns:xsd="http://www.w3.org/2001/XMLSchema" xmlns:xs="http://www.w3.org/2001/XMLSchema" xmlns:p="http://schemas.microsoft.com/office/2006/metadata/properties" xmlns:ns2="e29f7b87-6d27-4949-b528-f30a3114a4ad" xmlns:ns3="2bc2e994-2e3b-4582-bff9-dab2b9bee964" targetNamespace="http://schemas.microsoft.com/office/2006/metadata/properties" ma:root="true" ma:fieldsID="64a229e661c56970aea498e16657c898" ns2:_="" ns3:_="">
    <xsd:import namespace="e29f7b87-6d27-4949-b528-f30a3114a4ad"/>
    <xsd:import namespace="2bc2e994-2e3b-4582-bff9-dab2b9bee96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f7b87-6d27-4949-b528-f30a3114a4ad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2e994-2e3b-4582-bff9-dab2b9bee964" elementFormDefault="qualified">
    <xsd:import namespace="http://schemas.microsoft.com/office/2006/documentManagement/types"/>
    <xsd:import namespace="http://schemas.microsoft.com/office/infopath/2007/PartnerControls"/>
    <xsd:element name="Category" ma:index="7" nillable="true" ma:displayName="Category" ma:internalName="Category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DC26EE72F728479819838AE2A89E7E" ma:contentTypeVersion="8" ma:contentTypeDescription="Create a new document." ma:contentTypeScope="" ma:versionID="e9f060826e199e8edf1495c789afbff0">
  <xsd:schema xmlns:xsd="http://www.w3.org/2001/XMLSchema" xmlns:xs="http://www.w3.org/2001/XMLSchema" xmlns:p="http://schemas.microsoft.com/office/2006/metadata/properties" xmlns:ns1="http://schemas.microsoft.com/sharepoint/v3" xmlns:ns2="89461f00-0b74-46d7-ba90-7a84aa4e2ee4" xmlns:ns3="0e571ce1-07d3-4480-bf75-fb9c6ac3b3af" targetNamespace="http://schemas.microsoft.com/office/2006/metadata/properties" ma:root="true" ma:fieldsID="d97e0804446cc07338b39c8194637cb0" ns1:_="" ns2:_="" ns3:_="">
    <xsd:import namespace="http://schemas.microsoft.com/sharepoint/v3"/>
    <xsd:import namespace="89461f00-0b74-46d7-ba90-7a84aa4e2ee4"/>
    <xsd:import namespace="0e571ce1-07d3-4480-bf75-fb9c6ac3b3a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1f00-0b74-46d7-ba90-7a84aa4e2ee4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71ce1-07d3-4480-bf75-fb9c6ac3b3af" elementFormDefault="qualified">
    <xsd:import namespace="http://schemas.microsoft.com/office/2006/documentManagement/types"/>
    <xsd:import namespace="http://schemas.microsoft.com/office/infopath/2007/PartnerControls"/>
    <xsd:element name="Category" ma:index="7" nillable="true" ma:displayName="Category" ma:internalName="Category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1C605-EE6A-4671-B05C-D8D3CBA2E7BB}"/>
</file>

<file path=customXml/itemProps2.xml><?xml version="1.0" encoding="utf-8"?>
<ds:datastoreItem xmlns:ds="http://schemas.openxmlformats.org/officeDocument/2006/customXml" ds:itemID="{04AE5D5B-F37E-4341-AB94-210855B4B3FD}"/>
</file>

<file path=customXml/itemProps3.xml><?xml version="1.0" encoding="utf-8"?>
<ds:datastoreItem xmlns:ds="http://schemas.openxmlformats.org/officeDocument/2006/customXml" ds:itemID="{72AB362F-A8E7-44D0-8E89-F81B09748805}"/>
</file>

<file path=customXml/itemProps4.xml><?xml version="1.0" encoding="utf-8"?>
<ds:datastoreItem xmlns:ds="http://schemas.openxmlformats.org/officeDocument/2006/customXml" ds:itemID="{6A6387CA-4943-4AC3-B22B-019C7C9B8839}"/>
</file>

<file path=customXml/itemProps5.xml><?xml version="1.0" encoding="utf-8"?>
<ds:datastoreItem xmlns:ds="http://schemas.openxmlformats.org/officeDocument/2006/customXml" ds:itemID="{09BC3D88-2538-4C06-8162-57C63EA2CF43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787</TotalTime>
  <Words>876</Words>
  <Application>Microsoft Office PowerPoint</Application>
  <PresentationFormat>On-screen Show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Slide 1</vt:lpstr>
      <vt:lpstr>Virginia Caregiver Coalition. . .</vt:lpstr>
      <vt:lpstr>Our Mission. . .</vt:lpstr>
      <vt:lpstr>Who are caregivers and why are they important?</vt:lpstr>
      <vt:lpstr>Slide 5</vt:lpstr>
      <vt:lpstr>Slide 6</vt:lpstr>
      <vt:lpstr>Education. . .</vt:lpstr>
      <vt:lpstr>Past Programs. . .</vt:lpstr>
      <vt:lpstr>Advocacy and Resources in action. . .</vt:lpstr>
      <vt:lpstr>Slide 10</vt:lpstr>
      <vt:lpstr>Our ribbon of support. . .</vt:lpstr>
      <vt:lpstr>Benefits for members. . .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Caregiver - Virginia Caregiver Coalition</dc:title>
  <dc:creator>Robyn Kemish</dc:creator>
  <cp:lastModifiedBy>Loving, Deb (VDA)</cp:lastModifiedBy>
  <cp:revision>75</cp:revision>
  <dcterms:created xsi:type="dcterms:W3CDTF">2012-08-05T13:59:01Z</dcterms:created>
  <dcterms:modified xsi:type="dcterms:W3CDTF">2013-04-12T16:09:03Z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0x010100FCDC26EE72F728479819838AE2A89E7E</vt:lpwstr>
  </property>
  <property fmtid="{D5CDD505-2E9C-101B-9397-08002B2CF9AE}" pid="3" name="_dlc_DocIdItemGuid">
    <vt:lpwstr>b41655de-d2d2-4359-8a21-24ae9d85332e</vt:lpwstr>
  </property>
</Properties>
</file>